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5" r:id="rId3"/>
    <p:sldId id="297" r:id="rId4"/>
    <p:sldId id="298" r:id="rId5"/>
    <p:sldId id="299" r:id="rId6"/>
    <p:sldId id="300" r:id="rId7"/>
    <p:sldId id="319" r:id="rId8"/>
    <p:sldId id="330" r:id="rId9"/>
    <p:sldId id="322" r:id="rId10"/>
    <p:sldId id="321" r:id="rId11"/>
    <p:sldId id="323" r:id="rId12"/>
    <p:sldId id="325" r:id="rId13"/>
    <p:sldId id="326" r:id="rId14"/>
    <p:sldId id="301" r:id="rId15"/>
    <p:sldId id="333" r:id="rId16"/>
    <p:sldId id="306" r:id="rId17"/>
    <p:sldId id="302" r:id="rId18"/>
    <p:sldId id="309" r:id="rId19"/>
    <p:sldId id="311" r:id="rId20"/>
    <p:sldId id="334" r:id="rId21"/>
    <p:sldId id="335" r:id="rId22"/>
    <p:sldId id="332" r:id="rId23"/>
    <p:sldId id="310" r:id="rId24"/>
    <p:sldId id="338" r:id="rId25"/>
    <p:sldId id="312" r:id="rId26"/>
    <p:sldId id="313" r:id="rId27"/>
    <p:sldId id="317" r:id="rId28"/>
    <p:sldId id="337" r:id="rId29"/>
    <p:sldId id="340" r:id="rId30"/>
    <p:sldId id="341" r:id="rId31"/>
    <p:sldId id="342" r:id="rId32"/>
    <p:sldId id="303" r:id="rId33"/>
    <p:sldId id="261" r:id="rId34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72222" autoAdjust="0"/>
  </p:normalViewPr>
  <p:slideViewPr>
    <p:cSldViewPr snapToGrid="0">
      <p:cViewPr varScale="1">
        <p:scale>
          <a:sx n="82" d="100"/>
          <a:sy n="82" d="100"/>
        </p:scale>
        <p:origin x="1842" y="60"/>
      </p:cViewPr>
      <p:guideLst/>
    </p:cSldViewPr>
  </p:slideViewPr>
  <p:outlineViewPr>
    <p:cViewPr>
      <p:scale>
        <a:sx n="33" d="100"/>
        <a:sy n="33" d="100"/>
      </p:scale>
      <p:origin x="0" y="-864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336" y="-5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F35A5D4-6B88-4262-A527-D1905CC0AE32}" type="datetimeFigureOut">
              <a:rPr lang="zh-TW" altLang="en-US" smtClean="0"/>
              <a:t>2021/11/17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95D37FB-0F9B-490C-BC3B-8B1FE9C2C5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44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7BAB159-918C-45D3-8CFB-76A78134FA9F}" type="datetimeFigureOut">
              <a:rPr lang="zh-TW" altLang="en-US" smtClean="0"/>
              <a:t>2021/11/17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5CD7F9B-076A-4E81-8C4C-B7314953D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97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78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266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671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371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94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39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截止後，若超過</a:t>
            </a:r>
            <a:r>
              <a:rPr lang="en-US" altLang="zh-TW" dirty="0"/>
              <a:t>35</a:t>
            </a:r>
            <a:r>
              <a:rPr lang="zh-TW" altLang="en-US" dirty="0"/>
              <a:t>隊，將進行資格審查。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34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992664" y="3271382"/>
            <a:ext cx="7941310" cy="2945609"/>
          </a:xfrm>
        </p:spPr>
        <p:txBody>
          <a:bodyPr/>
          <a:lstStyle/>
          <a:p>
            <a:r>
              <a:rPr lang="ja-JP" altLang="en-US" b="1" dirty="0"/>
              <a:t>曾屋的長者曾顏榮，因為曾家長者是啤酒肚，水桶腰，走路肚子挺出來，因此綽號叫「蛤蟆榮」。下街用竹子編成蛤蟆的樣子，放在牛車上出來遊街，也沒有電瓶，只有瓦斯燈，也沒有麥克風，用默劇的方式做動作暗示。</a:t>
            </a:r>
            <a:br>
              <a:rPr lang="ja-JP" altLang="en-US" dirty="0"/>
            </a:br>
            <a:endParaRPr lang="en-US" altLang="ja-JP" dirty="0"/>
          </a:p>
          <a:p>
            <a:r>
              <a:rPr lang="ja-JP" altLang="en-US" b="1" dirty="0"/>
              <a:t>「好</a:t>
            </a:r>
            <a:r>
              <a:rPr lang="ja-JP" altLang="en-US" b="1"/>
              <a:t>鬥牛」張家長</a:t>
            </a:r>
            <a:r>
              <a:rPr lang="ja-JP" altLang="en-US" b="1" dirty="0"/>
              <a:t>者的綽號是「張憨鮕」。</a:t>
            </a:r>
            <a:br>
              <a:rPr lang="ja-JP" altLang="en-US" dirty="0"/>
            </a:br>
            <a:endParaRPr lang="en-US" altLang="ja-JP" dirty="0"/>
          </a:p>
          <a:p>
            <a:r>
              <a:rPr lang="ja-JP" altLang="en-US" b="1" dirty="0"/>
              <a:t>「發鹵羊」是影射上街的楊阿春，因為「楊」與「羊」同音，做隻髒兮兮像是發鹵的羊來使他動怒。</a:t>
            </a:r>
            <a:br>
              <a:rPr lang="ja-JP" altLang="en-US" dirty="0"/>
            </a:br>
            <a:endParaRPr lang="en-US" altLang="ja-JP" dirty="0"/>
          </a:p>
          <a:p>
            <a:r>
              <a:rPr lang="ja-JP" altLang="en-US" b="1" dirty="0"/>
              <a:t>大灶在「炒菜頭」。旁觀者逗趣的問說：「為什麼炒菜頭不用放水</a:t>
            </a:r>
            <a:r>
              <a:rPr lang="en-US" altLang="ja-JP" b="1" dirty="0"/>
              <a:t>?</a:t>
            </a:r>
            <a:r>
              <a:rPr lang="ja-JP" altLang="en-US" b="1" dirty="0"/>
              <a:t>」，林章遙答道：「哦</a:t>
            </a:r>
            <a:r>
              <a:rPr lang="en-US" altLang="ja-JP" b="1" dirty="0"/>
              <a:t>!</a:t>
            </a:r>
            <a:r>
              <a:rPr lang="ja-JP" altLang="en-US" b="1" dirty="0"/>
              <a:t>不熻不會出來，要硬熻。」，意味要用激將法把上街的人逼出來迎戰。</a:t>
            </a:r>
            <a:br>
              <a:rPr lang="ja-JP" altLang="en-US" dirty="0"/>
            </a:br>
            <a:endParaRPr lang="en-US" altLang="ja-JP" dirty="0"/>
          </a:p>
          <a:p>
            <a:r>
              <a:rPr lang="ja-JP" altLang="en-US" b="1" dirty="0"/>
              <a:t>「斬奸臣」針對下街的黃鑑泉，因為黃鑑泉的客語發音類似「黃奸臣」。</a:t>
            </a:r>
            <a:br>
              <a:rPr lang="ja-JP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520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熱點</a:t>
            </a:r>
            <a:r>
              <a:rPr lang="en-US" altLang="zh-TW" dirty="0"/>
              <a:t>1</a:t>
            </a:r>
            <a:r>
              <a:rPr lang="zh-TW" altLang="en-US" dirty="0"/>
              <a:t>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熱點</a:t>
            </a:r>
            <a:r>
              <a:rPr lang="en-US" altLang="zh-TW" dirty="0"/>
              <a:t>2</a:t>
            </a:r>
            <a:r>
              <a:rPr lang="zh-TW" altLang="en-US" dirty="0"/>
              <a:t>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龍元宮：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武德殿：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47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22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659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59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7F9B-076A-4E81-8C4C-B7314953D61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36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2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434177-B353-4A77-A324-4F4073B918B5}" type="datetime1">
              <a:rPr lang="zh-TW" altLang="en-US" smtClean="0"/>
              <a:t>2021/11/17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21043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3600"/>
            </a:lvl1pPr>
          </a:lstStyle>
          <a:p>
            <a:fld id="{7E0BB85A-015F-44DC-99ED-86000E39AF1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340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33CC5-BC25-4590-8451-73F4DBFB1172}" type="datetime1">
              <a:rPr lang="zh-TW" altLang="en-US" smtClean="0"/>
              <a:t>2021/11/17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27852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fld id="{7E0BB85A-015F-44DC-99ED-86000E39AF1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229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7000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8D5EE-A5F3-4359-BAF1-C083876D1209}" type="datetime1">
              <a:rPr lang="zh-TW" altLang="en-US" smtClean="0"/>
              <a:t>2021/11/17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30771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fld id="{7E0BB85A-015F-44DC-99ED-86000E39AF1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088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683" y="1"/>
            <a:ext cx="1224068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555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385111"/>
            <a:ext cx="9144000" cy="2387600"/>
          </a:xfrm>
        </p:spPr>
        <p:txBody>
          <a:bodyPr/>
          <a:lstStyle/>
          <a:p>
            <a:r>
              <a:rPr lang="en-US" altLang="zh-TW" dirty="0"/>
              <a:t>2022</a:t>
            </a:r>
            <a:r>
              <a:rPr lang="zh-TW" altLang="en-US" dirty="0"/>
              <a:t>龍潭迎古董嘉年華</a:t>
            </a:r>
            <a:br>
              <a:rPr lang="en-US" altLang="zh-TW" dirty="0"/>
            </a:br>
            <a:r>
              <a:rPr lang="zh-TW" altLang="en-US" dirty="0"/>
              <a:t>說明會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110.11.18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9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活動花絮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26" y="1165951"/>
            <a:ext cx="5739230" cy="44365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165951"/>
            <a:ext cx="5753745" cy="4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1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活動花絮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23" y="1248420"/>
            <a:ext cx="3103693" cy="247815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633" y="1248420"/>
            <a:ext cx="6887503" cy="49355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23" y="3933371"/>
            <a:ext cx="3103693" cy="22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4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活動花絮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43" y="1784262"/>
            <a:ext cx="5272918" cy="374914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2658" y="3949920"/>
            <a:ext cx="4171142" cy="1891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2658" y="1300824"/>
            <a:ext cx="4075039" cy="24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活動花絮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586" y="1690689"/>
            <a:ext cx="5272919" cy="380659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7230" y="1690688"/>
            <a:ext cx="5272919" cy="38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7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二、活動說明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26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二、活動說明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5000" y="1253330"/>
            <a:ext cx="10515600" cy="50251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報名期限：即日起至</a:t>
            </a:r>
            <a:r>
              <a:rPr lang="en-US" altLang="zh-TW" dirty="0">
                <a:solidFill>
                  <a:srgbClr val="FF0000"/>
                </a:solidFill>
              </a:rPr>
              <a:t>110</a:t>
            </a:r>
            <a:r>
              <a:rPr lang="zh-TW" altLang="en-US" dirty="0">
                <a:solidFill>
                  <a:srgbClr val="FF0000"/>
                </a:solidFill>
              </a:rPr>
              <a:t>年</a:t>
            </a:r>
            <a:r>
              <a:rPr lang="en-US" altLang="zh-TW" dirty="0">
                <a:solidFill>
                  <a:srgbClr val="FF0000"/>
                </a:solidFill>
              </a:rPr>
              <a:t>12</a:t>
            </a:r>
            <a:r>
              <a:rPr lang="zh-TW" altLang="en-US" dirty="0">
                <a:solidFill>
                  <a:srgbClr val="FF0000"/>
                </a:solidFill>
              </a:rPr>
              <a:t>月</a:t>
            </a:r>
            <a:r>
              <a:rPr lang="en-US" altLang="zh-TW" dirty="0">
                <a:solidFill>
                  <a:srgbClr val="FF0000"/>
                </a:solidFill>
              </a:rPr>
              <a:t>17</a:t>
            </a:r>
            <a:r>
              <a:rPr lang="zh-TW" altLang="en-US" dirty="0">
                <a:solidFill>
                  <a:srgbClr val="FF0000"/>
                </a:solidFill>
              </a:rPr>
              <a:t>日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領隊會議：暫訂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5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表演音樂繳交截止日：暫訂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7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行前會議：暫訂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8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記者會：暫訂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25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活動日期：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12</a:t>
            </a:r>
            <a:r>
              <a:rPr lang="zh-TW" altLang="en-US" dirty="0"/>
              <a:t>日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正月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日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dirty="0"/>
              <a:t>下午</a:t>
            </a:r>
            <a:r>
              <a:rPr lang="en-US" altLang="zh-TW" dirty="0"/>
              <a:t>2</a:t>
            </a:r>
            <a:r>
              <a:rPr lang="zh-TW" altLang="en-US" dirty="0"/>
              <a:t>點～晚上</a:t>
            </a:r>
            <a:r>
              <a:rPr lang="en-US" altLang="zh-TW" dirty="0"/>
              <a:t>8</a:t>
            </a:r>
            <a:r>
              <a:rPr lang="zh-TW" altLang="en-US" dirty="0"/>
              <a:t>點。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399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三、活動說明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704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流程：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546788"/>
              </p:ext>
            </p:extLst>
          </p:nvPr>
        </p:nvGraphicFramePr>
        <p:xfrm>
          <a:off x="1640115" y="1971519"/>
          <a:ext cx="8127999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時間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內容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備註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56"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1400</a:t>
                      </a:r>
                      <a:r>
                        <a:rPr lang="zh-TW" altLang="en-US" sz="3200" dirty="0"/>
                        <a:t>～</a:t>
                      </a:r>
                      <a:r>
                        <a:rPr lang="en-US" altLang="zh-TW" sz="3200" dirty="0"/>
                        <a:t>1530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報到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1530</a:t>
                      </a:r>
                      <a:r>
                        <a:rPr lang="zh-TW" altLang="en-US" sz="3200" dirty="0"/>
                        <a:t>～</a:t>
                      </a:r>
                      <a:r>
                        <a:rPr lang="en-US" altLang="zh-TW" sz="3200" dirty="0"/>
                        <a:t>1600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貴賓致詞、開場表演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1600</a:t>
                      </a:r>
                      <a:r>
                        <a:rPr lang="zh-TW" altLang="en-US" sz="3200" dirty="0"/>
                        <a:t>～</a:t>
                      </a:r>
                      <a:r>
                        <a:rPr lang="en-US" altLang="zh-TW" sz="3200" dirty="0"/>
                        <a:t>1610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起走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1610</a:t>
                      </a:r>
                      <a:r>
                        <a:rPr lang="zh-TW" altLang="en-US" sz="3200" dirty="0"/>
                        <a:t>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踩街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1800</a:t>
                      </a:r>
                      <a:r>
                        <a:rPr lang="zh-TW" altLang="en-US" sz="3200" dirty="0"/>
                        <a:t>～</a:t>
                      </a:r>
                      <a:r>
                        <a:rPr lang="en-US" altLang="zh-TW" sz="3200" dirty="0"/>
                        <a:t>1830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摸彩活動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1830</a:t>
                      </a:r>
                      <a:r>
                        <a:rPr lang="zh-TW" altLang="en-US" sz="3200" dirty="0"/>
                        <a:t>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頒獎典禮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63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34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三、競賽說明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957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主題：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龍騰虎躍慶元宵</a:t>
            </a:r>
            <a:r>
              <a:rPr lang="zh-TW" altLang="en-US" sz="3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TW" sz="3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1.</a:t>
            </a:r>
            <a:r>
              <a:rPr lang="zh-TW" altLang="en-US" dirty="0"/>
              <a:t>迎古董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：諷諭性元素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2.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虎年的活力與行動力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3.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客庄元素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4.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依疫情狀況與觀眾互動情形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518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迎古董</a:t>
            </a:r>
            <a:r>
              <a:rPr lang="zh-TW" altLang="en-US" sz="3600" dirty="0"/>
              <a:t>諷諭元素：</a:t>
            </a:r>
            <a:endParaRPr lang="en-US" altLang="zh-TW" sz="3600" dirty="0"/>
          </a:p>
          <a:p>
            <a:pPr marL="457200" lvl="1" indent="0">
              <a:lnSpc>
                <a:spcPct val="200000"/>
              </a:lnSpc>
              <a:buNone/>
            </a:pPr>
            <a:r>
              <a:rPr lang="zh-TW" altLang="zh-TW" dirty="0"/>
              <a:t>昔日地方發展出來諷諭性的</a:t>
            </a:r>
            <a:r>
              <a:rPr lang="zh-TW" altLang="zh-TW" dirty="0">
                <a:solidFill>
                  <a:srgbClr val="FF0000"/>
                </a:solidFill>
              </a:rPr>
              <a:t>「發鹵羊」</a:t>
            </a:r>
            <a:r>
              <a:rPr lang="zh-TW" altLang="zh-TW" dirty="0"/>
              <a:t>、</a:t>
            </a:r>
            <a:r>
              <a:rPr lang="zh-TW" altLang="zh-TW" dirty="0">
                <a:solidFill>
                  <a:srgbClr val="FF0000"/>
                </a:solidFill>
              </a:rPr>
              <a:t>「好鬥牛」</a:t>
            </a:r>
            <a:r>
              <a:rPr lang="zh-TW" altLang="zh-TW" dirty="0"/>
              <a:t>、</a:t>
            </a:r>
            <a:r>
              <a:rPr lang="zh-TW" altLang="zh-TW" dirty="0">
                <a:solidFill>
                  <a:srgbClr val="FF0000"/>
                </a:solidFill>
              </a:rPr>
              <a:t>「釣蛤蟆」</a:t>
            </a:r>
            <a:r>
              <a:rPr lang="zh-TW" altLang="zh-TW" dirty="0"/>
              <a:t>及</a:t>
            </a:r>
            <a:r>
              <a:rPr lang="zh-TW" altLang="zh-TW" dirty="0">
                <a:solidFill>
                  <a:srgbClr val="FF0000"/>
                </a:solidFill>
              </a:rPr>
              <a:t>「斬奸臣」</a:t>
            </a:r>
            <a:r>
              <a:rPr lang="zh-TW" altLang="zh-TW" dirty="0"/>
              <a:t>等</a:t>
            </a:r>
            <a:r>
              <a:rPr lang="en-US" altLang="zh-TW" dirty="0"/>
              <a:t>……</a:t>
            </a:r>
            <a:endParaRPr lang="zh-TW" altLang="zh-TW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50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1923" y="1135820"/>
            <a:ext cx="9045191" cy="869192"/>
          </a:xfrm>
        </p:spPr>
        <p:txBody>
          <a:bodyPr/>
          <a:lstStyle/>
          <a:p>
            <a:r>
              <a:rPr lang="zh-TW" altLang="en-US" b="1" dirty="0"/>
              <a:t>說明會大綱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ea"/>
              <a:buAutoNum type="ea1ChtPeriod"/>
            </a:pPr>
            <a:r>
              <a:rPr lang="zh-TW" altLang="en-US" b="1" dirty="0"/>
              <a:t>活動簡介</a:t>
            </a:r>
            <a:endParaRPr lang="en-US" altLang="zh-TW" b="1" dirty="0"/>
          </a:p>
          <a:p>
            <a:pPr marL="514350" indent="-514350">
              <a:lnSpc>
                <a:spcPct val="200000"/>
              </a:lnSpc>
              <a:buFont typeface="+mj-ea"/>
              <a:buAutoNum type="ea1ChtPeriod"/>
            </a:pPr>
            <a:r>
              <a:rPr lang="zh-TW" altLang="en-US" b="1" dirty="0"/>
              <a:t>活動說明</a:t>
            </a:r>
            <a:endParaRPr lang="en-US" altLang="zh-TW" b="1" dirty="0"/>
          </a:p>
          <a:p>
            <a:pPr marL="514350" indent="-514350">
              <a:lnSpc>
                <a:spcPct val="200000"/>
              </a:lnSpc>
              <a:buFont typeface="+mj-ea"/>
              <a:buAutoNum type="ea1ChtPeriod"/>
            </a:pPr>
            <a:r>
              <a:rPr lang="zh-TW" altLang="en-US" b="1" dirty="0"/>
              <a:t>競賽說明</a:t>
            </a:r>
            <a:endParaRPr lang="en-US" altLang="zh-TW" b="1" dirty="0"/>
          </a:p>
          <a:p>
            <a:pPr marL="514350" indent="-514350">
              <a:lnSpc>
                <a:spcPct val="200000"/>
              </a:lnSpc>
              <a:buFont typeface="+mj-ea"/>
              <a:buAutoNum type="ea1ChtPeriod"/>
            </a:pPr>
            <a:r>
              <a:rPr lang="zh-TW" altLang="en-US" b="1" dirty="0"/>
              <a:t>問題討論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867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地點：龍潭區內。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踩街路線：運動公園出發→公園路五福街→中正路→北龍路→龍元路→龍元宮廟埕</a:t>
            </a:r>
            <a:r>
              <a:rPr lang="en-US" altLang="zh-TW" dirty="0"/>
              <a:t>(</a:t>
            </a:r>
            <a:r>
              <a:rPr lang="zh-TW" altLang="en-US" dirty="0"/>
              <a:t>定點表演</a:t>
            </a:r>
            <a:r>
              <a:rPr lang="en-US" altLang="zh-TW" dirty="0"/>
              <a:t>)→</a:t>
            </a:r>
            <a:r>
              <a:rPr lang="zh-TW" altLang="en-US" dirty="0"/>
              <a:t>龍潭武德殿</a:t>
            </a:r>
            <a:r>
              <a:rPr lang="en-US" altLang="zh-TW" dirty="0"/>
              <a:t>(</a:t>
            </a:r>
            <a:r>
              <a:rPr lang="zh-TW" altLang="en-US" dirty="0"/>
              <a:t>合照解散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2353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205"/>
            <a:ext cx="10515600" cy="1325563"/>
          </a:xfrm>
        </p:spPr>
        <p:txBody>
          <a:bodyPr/>
          <a:lstStyle/>
          <a:p>
            <a:r>
              <a:rPr lang="zh-TW" altLang="en-US" dirty="0"/>
              <a:t>踩街路線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" y="928048"/>
            <a:ext cx="11327641" cy="51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定點表演：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小五叉</a:t>
            </a:r>
            <a:r>
              <a:rPr lang="en-US" altLang="zh-TW" dirty="0"/>
              <a:t>2</a:t>
            </a:r>
            <a:r>
              <a:rPr lang="zh-TW" altLang="en-US" dirty="0"/>
              <a:t>分鐘的表演展現團隊特色。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龍元宮進行</a:t>
            </a:r>
            <a:r>
              <a:rPr lang="en-US" altLang="zh-TW" dirty="0"/>
              <a:t>2</a:t>
            </a:r>
            <a:r>
              <a:rPr lang="zh-TW" altLang="en-US" dirty="0"/>
              <a:t>分鐘的表演展現團隊特色。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沿路表演：與民眾</a:t>
            </a:r>
            <a:r>
              <a:rPr lang="zh-TW" altLang="zh-TW" dirty="0"/>
              <a:t>互動</a:t>
            </a:r>
            <a:r>
              <a:rPr lang="zh-TW" altLang="en-US" dirty="0"/>
              <a:t>。</a:t>
            </a:r>
          </a:p>
          <a:p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300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參賽人數：</a:t>
            </a:r>
            <a:r>
              <a:rPr lang="en-US" altLang="zh-TW" dirty="0"/>
              <a:t>20</a:t>
            </a:r>
            <a:r>
              <a:rPr lang="zh-TW" altLang="en-US" dirty="0"/>
              <a:t>人。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每隊伍服裝及道具補助費：新臺幣</a:t>
            </a:r>
            <a:r>
              <a:rPr lang="en-US" altLang="zh-TW" dirty="0"/>
              <a:t>15,000</a:t>
            </a:r>
            <a:r>
              <a:rPr lang="zh-TW" altLang="en-US" dirty="0"/>
              <a:t>元。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當日未依規定完成報到作業及迎古董遊行，則不予補助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zh-TW" dirty="0"/>
              <a:t>因安全考量，迎古董隊伍以徒步行進為原則，禁止使用「動力性質車輛」。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8936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704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比賽獎金：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6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35428"/>
              </p:ext>
            </p:extLst>
          </p:nvPr>
        </p:nvGraphicFramePr>
        <p:xfrm>
          <a:off x="838200" y="2130426"/>
          <a:ext cx="10515600" cy="4030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577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名次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獎金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備註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577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第一名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35,000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7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第二名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30,000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77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第三名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25,000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77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優勝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/>
                        <a:t>5,000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取</a:t>
                      </a:r>
                      <a:r>
                        <a:rPr lang="en-US" altLang="zh-TW" sz="3200" dirty="0"/>
                        <a:t>5</a:t>
                      </a:r>
                      <a:r>
                        <a:rPr lang="zh-TW" altLang="en-US" sz="3200" dirty="0"/>
                        <a:t>名，將視報名隊數調整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577">
                <a:tc gridSpan="3">
                  <a:txBody>
                    <a:bodyPr/>
                    <a:lstStyle/>
                    <a:p>
                      <a:r>
                        <a:rPr lang="en-US" altLang="zh-TW" sz="2400" dirty="0"/>
                        <a:t>*</a:t>
                      </a:r>
                      <a:r>
                        <a:rPr lang="zh-TW" altLang="en-US" sz="2400" dirty="0"/>
                        <a:t>將依相關法令規定辦理扣稅</a:t>
                      </a:r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，另道具補助費及比賽獎金將依實際市府核定補助經費做增減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3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39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704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評分標準：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E14A7D03-A2DD-480B-A40E-39EF0FFD3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67215"/>
              </p:ext>
            </p:extLst>
          </p:nvPr>
        </p:nvGraphicFramePr>
        <p:xfrm>
          <a:off x="261256" y="2307770"/>
          <a:ext cx="11625944" cy="344161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374744">
                  <a:extLst>
                    <a:ext uri="{9D8B030D-6E8A-4147-A177-3AD203B41FA5}">
                      <a16:colId xmlns:a16="http://schemas.microsoft.com/office/drawing/2014/main" val="741209520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969090140"/>
                    </a:ext>
                  </a:extLst>
                </a:gridCol>
              </a:tblGrid>
              <a:tr h="546017">
                <a:tc>
                  <a:txBody>
                    <a:bodyPr/>
                    <a:lstStyle/>
                    <a:p>
                      <a:pPr algn="ctr"/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評</a:t>
                      </a:r>
                      <a:r>
                        <a:rPr lang="zh-TW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分 項 目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百 分 比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27844"/>
                  </a:ext>
                </a:extLst>
              </a:tr>
              <a:tr h="553600">
                <a:tc>
                  <a:txBody>
                    <a:bodyPr/>
                    <a:lstStyle/>
                    <a:p>
                      <a:pPr algn="l"/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音樂、服裝、道具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需融入客家元素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45%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461658"/>
                  </a:ext>
                </a:extLst>
              </a:tr>
              <a:tr h="553600">
                <a:tc>
                  <a:txBody>
                    <a:bodyPr/>
                    <a:lstStyle/>
                    <a:p>
                      <a:pPr algn="l"/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創意表現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20%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888358"/>
                  </a:ext>
                </a:extLst>
              </a:tr>
              <a:tr h="553600">
                <a:tc>
                  <a:txBody>
                    <a:bodyPr/>
                    <a:lstStyle/>
                    <a:p>
                      <a:pPr algn="l"/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團體活力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15%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710806"/>
                  </a:ext>
                </a:extLst>
              </a:tr>
              <a:tr h="553600">
                <a:tc>
                  <a:txBody>
                    <a:bodyPr/>
                    <a:lstStyle/>
                    <a:p>
                      <a:pPr algn="l"/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時間掌控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10%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108066"/>
                  </a:ext>
                </a:extLst>
              </a:tr>
              <a:tr h="553600">
                <a:tc>
                  <a:txBody>
                    <a:bodyPr/>
                    <a:lstStyle/>
                    <a:p>
                      <a:pPr algn="l"/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迎古董元素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諷喻性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10%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48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22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公所提供</a:t>
            </a:r>
            <a:r>
              <a:rPr lang="zh-TW" altLang="en-US" dirty="0">
                <a:solidFill>
                  <a:srgbClr val="FF0000"/>
                </a:solidFill>
              </a:rPr>
              <a:t>餐盒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踩街結束後，於武德殿拍照，領取餐盒、摸彩卷。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頒獎典禮需留至少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名隊員參加。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3558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參賽隊伍上限</a:t>
            </a:r>
            <a:r>
              <a:rPr lang="en-US" altLang="zh-TW" dirty="0"/>
              <a:t>20</a:t>
            </a:r>
            <a:r>
              <a:rPr lang="zh-TW" altLang="en-US" dirty="0"/>
              <a:t>隊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（防疫考量）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報名截止日期</a:t>
            </a:r>
            <a:r>
              <a:rPr lang="en-US" altLang="zh-TW" dirty="0"/>
              <a:t>110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17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星期五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隊伍超過上限，將由主辦單位組成審查小組，針對隊伍報名資料及主題進行審查。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4722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三、競賽說明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一個熱點與龍元宮共兩個表演點。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表演結束後，武德殿領餐盒、摸彩卷。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補助及獎金領取：匯款</a:t>
            </a:r>
            <a:r>
              <a:rPr lang="en-US" altLang="zh-TW" dirty="0"/>
              <a:t>﹙</a:t>
            </a:r>
            <a:r>
              <a:rPr lang="zh-TW" altLang="en-US" dirty="0"/>
              <a:t>需扣</a:t>
            </a:r>
            <a:r>
              <a:rPr lang="en-US" altLang="zh-TW" dirty="0"/>
              <a:t>30</a:t>
            </a:r>
            <a:r>
              <a:rPr lang="zh-TW" altLang="en-US" dirty="0"/>
              <a:t>手續費</a:t>
            </a:r>
            <a:r>
              <a:rPr lang="en-US" altLang="zh-TW" dirty="0"/>
              <a:t>﹚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為</a:t>
            </a:r>
            <a:r>
              <a:rPr lang="zh-TW" altLang="en-US"/>
              <a:t>落實防疫，</a:t>
            </a:r>
            <a:r>
              <a:rPr lang="zh-TW" altLang="en-US" dirty="0"/>
              <a:t>如不能維持社交距離</a:t>
            </a:r>
            <a:r>
              <a:rPr lang="en-US" altLang="zh-TW" dirty="0"/>
              <a:t>(</a:t>
            </a:r>
            <a:r>
              <a:rPr lang="zh-TW" altLang="en-US" dirty="0"/>
              <a:t>室內</a:t>
            </a:r>
            <a:r>
              <a:rPr lang="en-US" altLang="zh-TW" dirty="0"/>
              <a:t>1.5</a:t>
            </a:r>
            <a:r>
              <a:rPr lang="zh-TW" altLang="en-US" dirty="0"/>
              <a:t>公尺、室外</a:t>
            </a:r>
            <a:r>
              <a:rPr lang="en-US" altLang="zh-TW" dirty="0"/>
              <a:t>1</a:t>
            </a:r>
            <a:r>
              <a:rPr lang="zh-TW" altLang="en-US" dirty="0"/>
              <a:t>公尺</a:t>
            </a:r>
            <a:r>
              <a:rPr lang="en-US" altLang="zh-TW" dirty="0"/>
              <a:t>)</a:t>
            </a:r>
            <a:r>
              <a:rPr lang="zh-TW" altLang="en-US" dirty="0"/>
              <a:t>，建議配戴口罩。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27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2022</a:t>
            </a:r>
            <a:r>
              <a:rPr lang="zh-TW" altLang="en-US" dirty="0"/>
              <a:t>與往年差異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參與組數及人數減少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防疫措施的增加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系列活動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：市集、燈會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（動線、道具注意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：道具若有超過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2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米則個別安排進場路線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  <a:p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278563"/>
            <a:ext cx="2743200" cy="365125"/>
          </a:xfrm>
          <a:prstGeom prst="rect">
            <a:avLst/>
          </a:prstGeom>
        </p:spPr>
        <p:txBody>
          <a:bodyPr/>
          <a:lstStyle/>
          <a:p>
            <a:fld id="{7E0BB85A-015F-44DC-99ED-86000E39AF1E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4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一、活動簡介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168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426560-6264-4A69-9C61-3A063A04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防疫措施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6B15BC-8537-483D-8885-07363ACA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全程需配戴口罩</a:t>
            </a:r>
            <a:endParaRPr lang="en-US" altLang="zh-TW" dirty="0"/>
          </a:p>
          <a:p>
            <a:r>
              <a:rPr lang="zh-TW" altLang="en-US" dirty="0"/>
              <a:t>落實實聯制及體溫測量</a:t>
            </a:r>
            <a:endParaRPr lang="en-US" altLang="zh-TW" dirty="0"/>
          </a:p>
          <a:p>
            <a:r>
              <a:rPr lang="zh-TW" altLang="en-US" dirty="0"/>
              <a:t>相關防疫措施依據中央流行疫情指揮中心規定辦理</a:t>
            </a:r>
          </a:p>
        </p:txBody>
      </p:sp>
    </p:spTree>
    <p:extLst>
      <p:ext uri="{BB962C8B-B14F-4D97-AF65-F5344CB8AC3E}">
        <p14:creationId xmlns:p14="http://schemas.microsoft.com/office/powerpoint/2010/main" val="3533342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77F0CB-3774-4ED8-A3DB-BFED7671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報名簡章及報名表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E5BC38-AD36-4CE1-B4F5-D6118A645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報名日期即日起至</a:t>
            </a:r>
            <a:r>
              <a:rPr lang="en-US" altLang="zh-TW" dirty="0"/>
              <a:t>110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17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星期五</a:t>
            </a:r>
            <a:r>
              <a:rPr lang="en-US" altLang="zh-TW" dirty="0"/>
              <a:t>)</a:t>
            </a:r>
            <a:r>
              <a:rPr lang="zh-TW" altLang="en-US" dirty="0"/>
              <a:t>止</a:t>
            </a:r>
            <a:endParaRPr lang="en-US" altLang="zh-TW" dirty="0"/>
          </a:p>
          <a:p>
            <a:r>
              <a:rPr lang="zh-TW" altLang="en-US" dirty="0"/>
              <a:t>每隊報名不得超過</a:t>
            </a:r>
            <a:r>
              <a:rPr lang="en-US" altLang="zh-TW" dirty="0"/>
              <a:t>20</a:t>
            </a:r>
            <a:r>
              <a:rPr lang="zh-TW" altLang="en-US" dirty="0"/>
              <a:t>人，共錄取</a:t>
            </a:r>
            <a:r>
              <a:rPr lang="en-US" altLang="zh-TW" dirty="0"/>
              <a:t>20</a:t>
            </a:r>
            <a:r>
              <a:rPr lang="zh-TW" altLang="en-US" dirty="0"/>
              <a:t>隊</a:t>
            </a:r>
            <a:endParaRPr lang="en-US" altLang="zh-TW" dirty="0"/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迎古董踩街群組：</a:t>
            </a:r>
            <a:endParaRPr lang="en-US" altLang="zh-TW" dirty="0"/>
          </a:p>
          <a:p>
            <a:r>
              <a:rPr lang="zh-TW" altLang="en-US" sz="2800" dirty="0"/>
              <a:t>簡章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、報名表及投影電子檔請上公所最新消息</a:t>
            </a: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995A1E-E166-4799-A778-16F7060B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B9775E4-B380-4871-BF92-B2D8EFB5E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446" y="2735422"/>
            <a:ext cx="3587262" cy="33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38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四、問題討論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457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8473" y="964509"/>
            <a:ext cx="10515600" cy="2852737"/>
          </a:xfrm>
        </p:spPr>
        <p:txBody>
          <a:bodyPr/>
          <a:lstStyle/>
          <a:p>
            <a:pPr algn="ctr"/>
            <a:r>
              <a:rPr lang="zh-TW" altLang="en-US" dirty="0"/>
              <a:t>簡報結束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73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一、活動簡介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lnSpc>
                <a:spcPct val="150000"/>
              </a:lnSpc>
              <a:buNone/>
            </a:pPr>
            <a:r>
              <a:rPr lang="en-US" altLang="zh-TW" sz="3600" dirty="0"/>
              <a:t>	</a:t>
            </a:r>
            <a:r>
              <a:rPr lang="zh-TW" altLang="zh-TW" sz="3600" dirty="0"/>
              <a:t>為使消逝半世紀的「迎古董」重現龍潭街頭，自</a:t>
            </a:r>
            <a:r>
              <a:rPr lang="en-US" altLang="zh-TW" sz="3600" dirty="0"/>
              <a:t>96</a:t>
            </a:r>
            <a:r>
              <a:rPr lang="zh-TW" altLang="zh-TW" sz="3600" dirty="0"/>
              <a:t>年起結合在地「迎財神」信仰活動，讓當時龍潭街庶民生活樂趣重現江湖，並注入創新元素，廣泛邀請社區、團體參與迎古董嘉年華，一起找回龍潭迎古董的文化記憶。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27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一、活動簡介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altLang="zh-TW" dirty="0"/>
              <a:t>	</a:t>
            </a:r>
            <a:r>
              <a:rPr lang="zh-TW" altLang="zh-TW" sz="3200" dirty="0"/>
              <a:t>早期龍潭街上以第一市場旁的巷子為界，分為上街與下街，在日本昭和年間，大部分居民都是務農，農忙期間，沒有什麼娛樂，唯一的消遣就是請戲班來做大戲，於是下街的人就出點子起鬨，上下街互相以如「發鹵羊」、「好鬥牛」、「釣蛤麻」、「斬奸臣」、「硬燜」等諷喻性陣頭遊街。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240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一、活動簡介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	</a:t>
            </a:r>
            <a:r>
              <a:rPr lang="zh-TW" altLang="zh-TW" dirty="0"/>
              <a:t>「迎古董」活動中，「古董」二字並非「名詞」，而是形容詞，形容一個人很幽默、有趣，當時龍潭街上居民在平淡生活中，把人與人之間鬥嘴、幽默、互相揶揄生活點滴，以陣頭方式呈現，達到互相調侃目的，活動精神、意義與廟會陣頭、傳統藝閣車陣截然不同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488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活動花絮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24" y="2034030"/>
            <a:ext cx="5943643" cy="297182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7229" y="2201711"/>
            <a:ext cx="5272920" cy="26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2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活動花絮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2" y="1735595"/>
            <a:ext cx="3491656" cy="174582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3893" y="1698877"/>
            <a:ext cx="3491656" cy="17458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8256" y="1698877"/>
            <a:ext cx="3491656" cy="17458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1" y="4161339"/>
            <a:ext cx="3491656" cy="17458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3891" y="4161339"/>
            <a:ext cx="3491656" cy="17458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8256" y="4161339"/>
            <a:ext cx="3491656" cy="17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活動花絮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26" y="1165950"/>
            <a:ext cx="3498489" cy="231718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B85A-015F-44DC-99ED-86000E39AF1E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228" y="2556502"/>
            <a:ext cx="4543059" cy="33148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460" y="1027906"/>
            <a:ext cx="4554487" cy="31870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25" y="3759200"/>
            <a:ext cx="3498489" cy="21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4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8729</TotalTime>
  <Words>1312</Words>
  <Application>Microsoft Office PowerPoint</Application>
  <PresentationFormat>寬螢幕</PresentationFormat>
  <Paragraphs>192</Paragraphs>
  <Slides>33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新細明體</vt:lpstr>
      <vt:lpstr>新細明體</vt:lpstr>
      <vt:lpstr>標楷體</vt:lpstr>
      <vt:lpstr>Arial</vt:lpstr>
      <vt:lpstr>Calibri</vt:lpstr>
      <vt:lpstr>Times New Roman</vt:lpstr>
      <vt:lpstr>1_Office 佈景主題</vt:lpstr>
      <vt:lpstr>2022龍潭迎古董嘉年華 說明會 </vt:lpstr>
      <vt:lpstr>說明會大綱</vt:lpstr>
      <vt:lpstr>一、活動簡介</vt:lpstr>
      <vt:lpstr>一、活動簡介</vt:lpstr>
      <vt:lpstr>一、活動簡介</vt:lpstr>
      <vt:lpstr>一、活動簡介</vt:lpstr>
      <vt:lpstr>活動花絮</vt:lpstr>
      <vt:lpstr>活動花絮</vt:lpstr>
      <vt:lpstr>活動花絮</vt:lpstr>
      <vt:lpstr>活動花絮</vt:lpstr>
      <vt:lpstr>活動花絮</vt:lpstr>
      <vt:lpstr>活動花絮</vt:lpstr>
      <vt:lpstr>活動花絮</vt:lpstr>
      <vt:lpstr>二、活動說明</vt:lpstr>
      <vt:lpstr>二、活動說明</vt:lpstr>
      <vt:lpstr>三、活動說明</vt:lpstr>
      <vt:lpstr>三、競賽說明</vt:lpstr>
      <vt:lpstr>三、競賽說明</vt:lpstr>
      <vt:lpstr>三、競賽說明</vt:lpstr>
      <vt:lpstr>三、競賽說明</vt:lpstr>
      <vt:lpstr>踩街路線</vt:lpstr>
      <vt:lpstr>三、競賽說明</vt:lpstr>
      <vt:lpstr>三、競賽說明</vt:lpstr>
      <vt:lpstr>三、競賽說明</vt:lpstr>
      <vt:lpstr>三、競賽說明</vt:lpstr>
      <vt:lpstr>三、競賽說明</vt:lpstr>
      <vt:lpstr>三、競賽說明</vt:lpstr>
      <vt:lpstr>三、競賽說明</vt:lpstr>
      <vt:lpstr>2022與往年差異</vt:lpstr>
      <vt:lpstr>防疫措施</vt:lpstr>
      <vt:lpstr>報名簡章及報名表</vt:lpstr>
      <vt:lpstr>四、問題討論</vt:lpstr>
      <vt:lpstr>簡報結束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2019龍潭迎古董接財神</dc:title>
  <dc:creator>葉作鵬</dc:creator>
  <cp:lastModifiedBy>賈志豪</cp:lastModifiedBy>
  <cp:revision>171</cp:revision>
  <cp:lastPrinted>2021-11-17T05:38:20Z</cp:lastPrinted>
  <dcterms:created xsi:type="dcterms:W3CDTF">2018-10-16T06:26:24Z</dcterms:created>
  <dcterms:modified xsi:type="dcterms:W3CDTF">2021-11-17T06:23:58Z</dcterms:modified>
</cp:coreProperties>
</file>